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2" r:id="rId3"/>
    <p:sldId id="264" r:id="rId4"/>
    <p:sldId id="263" r:id="rId5"/>
    <p:sldId id="274" r:id="rId6"/>
    <p:sldId id="275" r:id="rId7"/>
    <p:sldId id="276" r:id="rId8"/>
    <p:sldId id="265" r:id="rId9"/>
    <p:sldId id="266" r:id="rId10"/>
    <p:sldId id="267" r:id="rId11"/>
    <p:sldId id="268" r:id="rId12"/>
    <p:sldId id="269" r:id="rId13"/>
    <p:sldId id="270" r:id="rId14"/>
    <p:sldId id="277" r:id="rId15"/>
    <p:sldId id="272" r:id="rId16"/>
    <p:sldId id="278" r:id="rId17"/>
    <p:sldId id="280" r:id="rId18"/>
    <p:sldId id="279" r:id="rId19"/>
    <p:sldId id="273" r:id="rId20"/>
    <p:sldId id="281" r:id="rId2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660"/>
  </p:normalViewPr>
  <p:slideViewPr>
    <p:cSldViewPr>
      <p:cViewPr varScale="1">
        <p:scale>
          <a:sx n="73" d="100"/>
          <a:sy n="73" d="100"/>
        </p:scale>
        <p:origin x="132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4A2B6-B317-477A-8CBA-C88C3E6A0082}" type="datetimeFigureOut">
              <a:rPr lang="nl-NL" smtClean="0"/>
              <a:t>15-9-2017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2F02-DB88-4AF8-869A-90E7AAB7D3DD}" type="slidenum">
              <a:rPr lang="nl-NL" smtClean="0"/>
              <a:t>‹nr.›</a:t>
            </a:fld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4A2B6-B317-477A-8CBA-C88C3E6A0082}" type="datetimeFigureOut">
              <a:rPr lang="nl-NL" smtClean="0"/>
              <a:t>15-9-2017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2F02-DB88-4AF8-869A-90E7AAB7D3D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4A2B6-B317-477A-8CBA-C88C3E6A0082}" type="datetimeFigureOut">
              <a:rPr lang="nl-NL" smtClean="0"/>
              <a:t>15-9-2017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2F02-DB88-4AF8-869A-90E7AAB7D3D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4A2B6-B317-477A-8CBA-C88C3E6A0082}" type="datetimeFigureOut">
              <a:rPr lang="nl-NL" smtClean="0"/>
              <a:t>15-9-2017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2F02-DB88-4AF8-869A-90E7AAB7D3DD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4A2B6-B317-477A-8CBA-C88C3E6A0082}" type="datetimeFigureOut">
              <a:rPr lang="nl-NL" smtClean="0"/>
              <a:t>15-9-2017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2F02-DB88-4AF8-869A-90E7AAB7D3D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4A2B6-B317-477A-8CBA-C88C3E6A0082}" type="datetimeFigureOut">
              <a:rPr lang="nl-NL" smtClean="0"/>
              <a:t>15-9-2017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2F02-DB88-4AF8-869A-90E7AAB7D3D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4A2B6-B317-477A-8CBA-C88C3E6A0082}" type="datetimeFigureOut">
              <a:rPr lang="nl-NL" smtClean="0"/>
              <a:t>15-9-2017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2F02-DB88-4AF8-869A-90E7AAB7D3D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4A2B6-B317-477A-8CBA-C88C3E6A0082}" type="datetimeFigureOut">
              <a:rPr lang="nl-NL" smtClean="0"/>
              <a:t>15-9-2017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2F02-DB88-4AF8-869A-90E7AAB7D3D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4A2B6-B317-477A-8CBA-C88C3E6A0082}" type="datetimeFigureOut">
              <a:rPr lang="nl-NL" smtClean="0"/>
              <a:t>15-9-2017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2F02-DB88-4AF8-869A-90E7AAB7D3D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4A2B6-B317-477A-8CBA-C88C3E6A0082}" type="datetimeFigureOut">
              <a:rPr lang="nl-NL" smtClean="0"/>
              <a:t>15-9-2017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2F02-DB88-4AF8-869A-90E7AAB7D3D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4A2B6-B317-477A-8CBA-C88C3E6A0082}" type="datetimeFigureOut">
              <a:rPr lang="nl-NL" smtClean="0"/>
              <a:t>15-9-2017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2F02-DB88-4AF8-869A-90E7AAB7D3D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0BD4A2B6-B317-477A-8CBA-C88C3E6A0082}" type="datetimeFigureOut">
              <a:rPr lang="nl-NL" smtClean="0"/>
              <a:t>15-9-2017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8C252F02-DB88-4AF8-869A-90E7AAB7D3DD}" type="slidenum">
              <a:rPr lang="nl-NL" smtClean="0"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850106"/>
          </a:xfrm>
        </p:spPr>
        <p:txBody>
          <a:bodyPr/>
          <a:lstStyle/>
          <a:p>
            <a:pPr algn="ctr"/>
            <a:r>
              <a:rPr lang="nl-NL" sz="4800" cap="none" dirty="0" smtClean="0"/>
              <a:t>Voedingsstoffen</a:t>
            </a:r>
            <a:endParaRPr lang="nl-NL" sz="4800" cap="non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09600" y="1268760"/>
            <a:ext cx="7924800" cy="51845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sz="2800" u="sng" dirty="0">
                <a:solidFill>
                  <a:srgbClr val="0070C0"/>
                </a:solidFill>
              </a:rPr>
              <a:t>Bouwstoffen</a:t>
            </a:r>
            <a:endParaRPr lang="nl-NL" sz="2800" dirty="0">
              <a:solidFill>
                <a:srgbClr val="0070C0"/>
              </a:solidFill>
            </a:endParaRPr>
          </a:p>
          <a:p>
            <a:pPr lvl="1"/>
            <a:r>
              <a:rPr lang="nl-NL" sz="2800" dirty="0"/>
              <a:t>Een dier heeft bouwstoffen nodig voor </a:t>
            </a:r>
            <a:r>
              <a:rPr lang="nl-NL" sz="2800" dirty="0">
                <a:solidFill>
                  <a:srgbClr val="0070C0"/>
                </a:solidFill>
              </a:rPr>
              <a:t>aanmaak nieuwe cellen</a:t>
            </a:r>
            <a:r>
              <a:rPr lang="nl-NL" sz="2800" dirty="0"/>
              <a:t>. (jonge dieren, drachtige dieren </a:t>
            </a:r>
            <a:r>
              <a:rPr lang="nl-NL" sz="2800" dirty="0" err="1"/>
              <a:t>enz</a:t>
            </a:r>
            <a:r>
              <a:rPr lang="nl-NL" sz="2800" dirty="0"/>
              <a:t>)</a:t>
            </a:r>
          </a:p>
          <a:p>
            <a:pPr lvl="1"/>
            <a:r>
              <a:rPr lang="nl-NL" sz="2800" dirty="0"/>
              <a:t>Eiwit is een belangrijke bouwstof. (zit </a:t>
            </a:r>
            <a:r>
              <a:rPr lang="nl-NL" sz="2800" dirty="0" err="1"/>
              <a:t>o.a</a:t>
            </a:r>
            <a:r>
              <a:rPr lang="nl-NL" sz="2800" dirty="0"/>
              <a:t> in vlees (spieren) en melk</a:t>
            </a:r>
            <a:r>
              <a:rPr lang="nl-NL" sz="2800" dirty="0" smtClean="0"/>
              <a:t>)</a:t>
            </a:r>
          </a:p>
          <a:p>
            <a:pPr lvl="1"/>
            <a:endParaRPr lang="nl-NL" sz="2800" dirty="0"/>
          </a:p>
          <a:p>
            <a:pPr lvl="2"/>
            <a:r>
              <a:rPr lang="nl-NL" sz="2800" dirty="0">
                <a:solidFill>
                  <a:srgbClr val="0070C0"/>
                </a:solidFill>
              </a:rPr>
              <a:t>Water</a:t>
            </a:r>
            <a:r>
              <a:rPr lang="nl-NL" sz="2800" dirty="0"/>
              <a:t> is nodig voor:</a:t>
            </a:r>
          </a:p>
          <a:p>
            <a:pPr lvl="3"/>
            <a:r>
              <a:rPr lang="nl-NL" sz="2800" dirty="0">
                <a:solidFill>
                  <a:srgbClr val="0070C0"/>
                </a:solidFill>
              </a:rPr>
              <a:t>Vervoer</a:t>
            </a:r>
            <a:r>
              <a:rPr lang="nl-NL" sz="2800" dirty="0"/>
              <a:t> stoffen door het lichaam</a:t>
            </a:r>
          </a:p>
          <a:p>
            <a:pPr lvl="3"/>
            <a:r>
              <a:rPr lang="nl-NL" sz="2800" dirty="0">
                <a:solidFill>
                  <a:srgbClr val="0070C0"/>
                </a:solidFill>
              </a:rPr>
              <a:t>Temperatuur te regelen</a:t>
            </a:r>
            <a:r>
              <a:rPr lang="nl-NL" sz="2800" dirty="0"/>
              <a:t> (zweten)</a:t>
            </a:r>
          </a:p>
          <a:p>
            <a:pPr lvl="3"/>
            <a:r>
              <a:rPr lang="nl-NL" sz="2800" dirty="0"/>
              <a:t>Nodig voor </a:t>
            </a:r>
            <a:r>
              <a:rPr lang="nl-NL" sz="2800" dirty="0">
                <a:solidFill>
                  <a:srgbClr val="0070C0"/>
                </a:solidFill>
              </a:rPr>
              <a:t>productie</a:t>
            </a:r>
          </a:p>
          <a:p>
            <a:pPr lvl="1"/>
            <a:endParaRPr lang="nl-NL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980728"/>
            <a:ext cx="865187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789040"/>
            <a:ext cx="1816132" cy="102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92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09600" y="476672"/>
            <a:ext cx="7924800" cy="52383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>
                <a:solidFill>
                  <a:srgbClr val="FFFF00"/>
                </a:solidFill>
              </a:rPr>
              <a:t>Vitamine C:</a:t>
            </a:r>
            <a:r>
              <a:rPr lang="nl-NL" sz="2800" dirty="0"/>
              <a:t>	</a:t>
            </a:r>
            <a:endParaRPr lang="nl-NL" sz="2800" dirty="0" smtClean="0"/>
          </a:p>
          <a:p>
            <a:r>
              <a:rPr lang="nl-NL" sz="2800" dirty="0" smtClean="0">
                <a:solidFill>
                  <a:srgbClr val="FFFF00"/>
                </a:solidFill>
              </a:rPr>
              <a:t>Landbouwhuisdieren</a:t>
            </a:r>
            <a:r>
              <a:rPr lang="nl-NL" sz="2800" dirty="0" smtClean="0"/>
              <a:t> </a:t>
            </a:r>
            <a:r>
              <a:rPr lang="nl-NL" sz="2800" dirty="0"/>
              <a:t>maken dit </a:t>
            </a:r>
            <a:r>
              <a:rPr lang="nl-NL" sz="2800" dirty="0">
                <a:solidFill>
                  <a:srgbClr val="FFFF00"/>
                </a:solidFill>
              </a:rPr>
              <a:t>zelf aan</a:t>
            </a:r>
            <a:r>
              <a:rPr lang="nl-NL" sz="2800" dirty="0"/>
              <a:t>. </a:t>
            </a:r>
            <a:endParaRPr lang="nl-NL" sz="2800" dirty="0" smtClean="0"/>
          </a:p>
          <a:p>
            <a:r>
              <a:rPr lang="nl-NL" sz="2800" dirty="0" smtClean="0"/>
              <a:t>Vit</a:t>
            </a:r>
            <a:r>
              <a:rPr lang="nl-NL" sz="2800" dirty="0"/>
              <a:t>. C helpt </a:t>
            </a:r>
            <a:r>
              <a:rPr lang="nl-NL" sz="2800" dirty="0">
                <a:solidFill>
                  <a:srgbClr val="FFFF00"/>
                </a:solidFill>
              </a:rPr>
              <a:t>infectieziekten</a:t>
            </a:r>
            <a:r>
              <a:rPr lang="nl-NL" sz="2800" dirty="0"/>
              <a:t> te voorkomen. </a:t>
            </a:r>
            <a:endParaRPr lang="nl-NL" sz="2800" dirty="0" smtClean="0"/>
          </a:p>
          <a:p>
            <a:r>
              <a:rPr lang="nl-NL" sz="2800" dirty="0" smtClean="0"/>
              <a:t>Veel </a:t>
            </a:r>
            <a:r>
              <a:rPr lang="nl-NL" sz="2800" dirty="0"/>
              <a:t>andere dieren (ook de mens) maken dit </a:t>
            </a:r>
            <a:r>
              <a:rPr lang="nl-NL" sz="2800" u="sng" dirty="0">
                <a:solidFill>
                  <a:srgbClr val="FFFF00"/>
                </a:solidFill>
              </a:rPr>
              <a:t>niet</a:t>
            </a:r>
            <a:r>
              <a:rPr lang="nl-NL" sz="2800" dirty="0"/>
              <a:t> aan en moeten dit </a:t>
            </a:r>
            <a:r>
              <a:rPr lang="nl-NL" sz="2800" u="sng" dirty="0">
                <a:solidFill>
                  <a:srgbClr val="FFFF00"/>
                </a:solidFill>
              </a:rPr>
              <a:t>elke dag</a:t>
            </a:r>
            <a:r>
              <a:rPr lang="nl-NL" sz="2800" dirty="0"/>
              <a:t> middels hun voedsel binnen krijgen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427683"/>
            <a:ext cx="3615726" cy="3313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526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09600" y="476672"/>
            <a:ext cx="7924800" cy="5238328"/>
          </a:xfrm>
        </p:spPr>
        <p:txBody>
          <a:bodyPr/>
          <a:lstStyle/>
          <a:p>
            <a:pPr marL="0" indent="0">
              <a:buNone/>
            </a:pPr>
            <a:r>
              <a:rPr lang="nl-NL" sz="2800" dirty="0" smtClean="0">
                <a:solidFill>
                  <a:srgbClr val="00B0F0"/>
                </a:solidFill>
              </a:rPr>
              <a:t>Vitamine D</a:t>
            </a:r>
            <a:r>
              <a:rPr lang="nl-NL" sz="2800" dirty="0" smtClean="0"/>
              <a:t>:</a:t>
            </a:r>
          </a:p>
          <a:p>
            <a:r>
              <a:rPr lang="nl-NL" sz="2800" dirty="0" smtClean="0"/>
              <a:t>zorgt </a:t>
            </a:r>
            <a:r>
              <a:rPr lang="nl-NL" sz="2800" dirty="0"/>
              <a:t>voor </a:t>
            </a:r>
            <a:r>
              <a:rPr lang="nl-NL" sz="2800" dirty="0">
                <a:solidFill>
                  <a:srgbClr val="00B0F0"/>
                </a:solidFill>
              </a:rPr>
              <a:t>goede opname van calcium en fosfor</a:t>
            </a:r>
            <a:r>
              <a:rPr lang="nl-NL" sz="2800" dirty="0"/>
              <a:t>. </a:t>
            </a:r>
            <a:endParaRPr lang="nl-NL" sz="2800" dirty="0" smtClean="0"/>
          </a:p>
          <a:p>
            <a:pPr marL="0" indent="0">
              <a:buNone/>
            </a:pPr>
            <a:r>
              <a:rPr lang="nl-NL" sz="2800" dirty="0"/>
              <a:t>	</a:t>
            </a:r>
            <a:r>
              <a:rPr lang="nl-NL" sz="2800" dirty="0" smtClean="0"/>
              <a:t>Die </a:t>
            </a:r>
            <a:r>
              <a:rPr lang="nl-NL" sz="2800" dirty="0"/>
              <a:t>nodig zijn voor de groei van het skelet.</a:t>
            </a:r>
          </a:p>
          <a:p>
            <a:r>
              <a:rPr lang="nl-NL" sz="2800" dirty="0" smtClean="0"/>
              <a:t>Bij </a:t>
            </a:r>
            <a:r>
              <a:rPr lang="nl-NL" sz="2800" dirty="0"/>
              <a:t>een </a:t>
            </a:r>
            <a:r>
              <a:rPr lang="nl-NL" sz="2800" dirty="0">
                <a:solidFill>
                  <a:srgbClr val="00B0F0"/>
                </a:solidFill>
              </a:rPr>
              <a:t>tekort</a:t>
            </a:r>
            <a:r>
              <a:rPr lang="nl-NL" sz="2800" dirty="0"/>
              <a:t> ontstaan er </a:t>
            </a:r>
            <a:r>
              <a:rPr lang="nl-NL" sz="2800" dirty="0">
                <a:solidFill>
                  <a:srgbClr val="00B0F0"/>
                </a:solidFill>
              </a:rPr>
              <a:t>beenafwijkingen</a:t>
            </a:r>
            <a:r>
              <a:rPr lang="nl-NL" sz="2800" dirty="0"/>
              <a:t> (Engelse ziekte/Rachitis)</a:t>
            </a:r>
          </a:p>
          <a:p>
            <a:endParaRPr lang="nl-NL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03420"/>
            <a:ext cx="4032448" cy="2559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16632"/>
            <a:ext cx="1127125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595146"/>
            <a:ext cx="3024336" cy="2667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13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09600" y="404664"/>
            <a:ext cx="7924800" cy="5310336"/>
          </a:xfrm>
        </p:spPr>
        <p:txBody>
          <a:bodyPr/>
          <a:lstStyle/>
          <a:p>
            <a:pPr marL="0" indent="0">
              <a:buNone/>
            </a:pPr>
            <a:r>
              <a:rPr lang="nl-NL" sz="2800" dirty="0" smtClean="0">
                <a:solidFill>
                  <a:srgbClr val="00B050"/>
                </a:solidFill>
              </a:rPr>
              <a:t>Vitamine </a:t>
            </a:r>
            <a:r>
              <a:rPr lang="nl-NL" sz="2800" dirty="0">
                <a:solidFill>
                  <a:srgbClr val="00B050"/>
                </a:solidFill>
              </a:rPr>
              <a:t>E:	</a:t>
            </a:r>
            <a:endParaRPr lang="nl-NL" sz="2800" dirty="0" smtClean="0">
              <a:solidFill>
                <a:srgbClr val="00B050"/>
              </a:solidFill>
            </a:endParaRPr>
          </a:p>
          <a:p>
            <a:r>
              <a:rPr lang="nl-NL" sz="2800" dirty="0" smtClean="0"/>
              <a:t>nodig </a:t>
            </a:r>
            <a:r>
              <a:rPr lang="nl-NL" sz="2800" dirty="0"/>
              <a:t>voor </a:t>
            </a:r>
            <a:r>
              <a:rPr lang="nl-NL" sz="2800" dirty="0">
                <a:solidFill>
                  <a:srgbClr val="00B050"/>
                </a:solidFill>
              </a:rPr>
              <a:t>goede vruchtbaarheid</a:t>
            </a:r>
            <a:r>
              <a:rPr lang="nl-NL" sz="2800" dirty="0"/>
              <a:t>. </a:t>
            </a:r>
            <a:endParaRPr lang="nl-NL" sz="2800" dirty="0" smtClean="0"/>
          </a:p>
          <a:p>
            <a:r>
              <a:rPr lang="nl-NL" sz="2800" dirty="0" smtClean="0"/>
              <a:t>Is belangrijk voor de spieren.</a:t>
            </a:r>
          </a:p>
          <a:p>
            <a:r>
              <a:rPr lang="nl-NL" sz="2800" dirty="0" smtClean="0"/>
              <a:t>Zit </a:t>
            </a:r>
            <a:r>
              <a:rPr lang="nl-NL" sz="2800" dirty="0"/>
              <a:t>in </a:t>
            </a:r>
            <a:r>
              <a:rPr lang="nl-NL" sz="2800" dirty="0">
                <a:solidFill>
                  <a:srgbClr val="00B050"/>
                </a:solidFill>
              </a:rPr>
              <a:t>groen gras </a:t>
            </a:r>
            <a:r>
              <a:rPr lang="nl-NL" sz="2800" dirty="0"/>
              <a:t>en </a:t>
            </a:r>
            <a:r>
              <a:rPr lang="nl-NL" sz="2800" dirty="0">
                <a:solidFill>
                  <a:srgbClr val="00B050"/>
                </a:solidFill>
              </a:rPr>
              <a:t>groene </a:t>
            </a:r>
            <a:r>
              <a:rPr lang="nl-NL" sz="2800" dirty="0" smtClean="0">
                <a:solidFill>
                  <a:srgbClr val="00B050"/>
                </a:solidFill>
              </a:rPr>
              <a:t>bladeren</a:t>
            </a:r>
            <a:r>
              <a:rPr lang="nl-NL" sz="2800" dirty="0" smtClean="0"/>
              <a:t>.</a:t>
            </a:r>
          </a:p>
          <a:p>
            <a:r>
              <a:rPr lang="nl-NL" sz="2800" dirty="0" smtClean="0"/>
              <a:t>Goed </a:t>
            </a:r>
            <a:r>
              <a:rPr lang="nl-NL" sz="2800" dirty="0"/>
              <a:t>voor hart en </a:t>
            </a:r>
            <a:r>
              <a:rPr lang="nl-NL" sz="2800" dirty="0" smtClean="0"/>
              <a:t>bloedvaten</a:t>
            </a:r>
          </a:p>
          <a:p>
            <a:r>
              <a:rPr lang="nl-NL" sz="2800" dirty="0" smtClean="0"/>
              <a:t>Speelt </a:t>
            </a:r>
            <a:r>
              <a:rPr lang="nl-NL" sz="2800" dirty="0"/>
              <a:t>een rol bij aanmaak rode bloedcellen</a:t>
            </a:r>
          </a:p>
          <a:p>
            <a:endParaRPr lang="nl-NL" sz="2800" dirty="0"/>
          </a:p>
          <a:p>
            <a:endParaRPr lang="nl-NL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284984"/>
            <a:ext cx="3451262" cy="3272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911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09600" y="404664"/>
            <a:ext cx="7924800" cy="5310336"/>
          </a:xfrm>
        </p:spPr>
        <p:txBody>
          <a:bodyPr/>
          <a:lstStyle/>
          <a:p>
            <a:pPr marL="0" indent="0">
              <a:buNone/>
            </a:pPr>
            <a:r>
              <a:rPr lang="nl-NL" sz="2800" dirty="0">
                <a:solidFill>
                  <a:srgbClr val="FF0000"/>
                </a:solidFill>
              </a:rPr>
              <a:t>Vitamine K:</a:t>
            </a:r>
            <a:r>
              <a:rPr lang="nl-NL" sz="2800" dirty="0"/>
              <a:t>	</a:t>
            </a:r>
            <a:endParaRPr lang="nl-NL" sz="2800" dirty="0" smtClean="0"/>
          </a:p>
          <a:p>
            <a:r>
              <a:rPr lang="nl-NL" sz="2800" dirty="0" smtClean="0"/>
              <a:t>is </a:t>
            </a:r>
            <a:r>
              <a:rPr lang="nl-NL" sz="2800" dirty="0"/>
              <a:t>belangrijk voor </a:t>
            </a:r>
            <a:r>
              <a:rPr lang="nl-NL" sz="2800" dirty="0">
                <a:solidFill>
                  <a:srgbClr val="FF0000"/>
                </a:solidFill>
              </a:rPr>
              <a:t>bloedstolling</a:t>
            </a:r>
            <a:r>
              <a:rPr lang="nl-NL" sz="2800" dirty="0"/>
              <a:t>. </a:t>
            </a:r>
            <a:endParaRPr lang="nl-NL" sz="2800" dirty="0" smtClean="0"/>
          </a:p>
          <a:p>
            <a:r>
              <a:rPr lang="nl-NL" sz="2800" dirty="0" smtClean="0"/>
              <a:t>Vooral </a:t>
            </a:r>
            <a:r>
              <a:rPr lang="nl-NL" sz="2800" dirty="0"/>
              <a:t>pluimvee is gevoelig voor tekort.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429000"/>
            <a:ext cx="4363963" cy="3264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84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Mineralen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altLang="nl-NL" sz="1800" dirty="0">
                <a:sym typeface="Wingdings" panose="05000000000000000000" pitchFamily="2" charset="2"/>
              </a:rPr>
              <a:t>Minerale stoffen = ruwe as</a:t>
            </a:r>
          </a:p>
          <a:p>
            <a:r>
              <a:rPr lang="nl-NL" altLang="nl-NL" sz="1800" dirty="0">
                <a:sym typeface="Wingdings" panose="05000000000000000000" pitchFamily="2" charset="2"/>
              </a:rPr>
              <a:t>Elke mineraal heeft zijn eigen belangrijke functie</a:t>
            </a:r>
          </a:p>
          <a:p>
            <a:r>
              <a:rPr lang="nl-NL" altLang="nl-NL" sz="1800" dirty="0">
                <a:sym typeface="Wingdings" panose="05000000000000000000" pitchFamily="2" charset="2"/>
              </a:rPr>
              <a:t>Macro-elementen: mineralen in grote hoeveelheden</a:t>
            </a:r>
          </a:p>
          <a:p>
            <a:r>
              <a:rPr lang="nl-NL" altLang="nl-NL" sz="1800" dirty="0">
                <a:sym typeface="Wingdings" panose="05000000000000000000" pitchFamily="2" charset="2"/>
              </a:rPr>
              <a:t>Sporenelementen: zijn in zeer kleine hoeveelheden aanwezig </a:t>
            </a:r>
            <a:endParaRPr lang="nl-NL" altLang="nl-NL" sz="18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07480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09600" y="548680"/>
            <a:ext cx="7924800" cy="5166320"/>
          </a:xfrm>
        </p:spPr>
        <p:txBody>
          <a:bodyPr/>
          <a:lstStyle/>
          <a:p>
            <a:r>
              <a:rPr lang="nl-NL" sz="2800" dirty="0">
                <a:solidFill>
                  <a:srgbClr val="00B0F0"/>
                </a:solidFill>
              </a:rPr>
              <a:t>Mineralen/zouten zijn ook beschermende stoffen</a:t>
            </a:r>
            <a:r>
              <a:rPr lang="nl-NL" sz="2800" dirty="0"/>
              <a:t>. Op de verpakking staat meestal “</a:t>
            </a:r>
            <a:r>
              <a:rPr lang="nl-NL" sz="2800" dirty="0">
                <a:solidFill>
                  <a:srgbClr val="00B0F0"/>
                </a:solidFill>
              </a:rPr>
              <a:t>as</a:t>
            </a:r>
            <a:r>
              <a:rPr lang="nl-NL" sz="2800" dirty="0"/>
              <a:t>” (</a:t>
            </a:r>
            <a:r>
              <a:rPr lang="nl-NL" sz="2800" b="1" u="sng" dirty="0"/>
              <a:t>a</a:t>
            </a:r>
            <a:r>
              <a:rPr lang="nl-NL" sz="2800" dirty="0"/>
              <a:t>norganische </a:t>
            </a:r>
            <a:r>
              <a:rPr lang="nl-NL" sz="2800" b="1" u="sng" dirty="0"/>
              <a:t>s</a:t>
            </a:r>
            <a:r>
              <a:rPr lang="nl-NL" sz="2800" dirty="0"/>
              <a:t>tof)</a:t>
            </a:r>
          </a:p>
          <a:p>
            <a:r>
              <a:rPr lang="nl-NL" sz="2800" dirty="0"/>
              <a:t>Kalk en fosfor voor opbouw stevigheid van botten.</a:t>
            </a:r>
          </a:p>
          <a:p>
            <a:r>
              <a:rPr lang="nl-NL" sz="2800" dirty="0"/>
              <a:t>IJzer voor aanmaak rode bloedcellen.</a:t>
            </a:r>
          </a:p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12975"/>
            <a:ext cx="4472288" cy="199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Rechte verbindingslijn met pijl 6"/>
          <p:cNvCxnSpPr/>
          <p:nvPr/>
        </p:nvCxnSpPr>
        <p:spPr>
          <a:xfrm flipH="1">
            <a:off x="2627784" y="2636912"/>
            <a:ext cx="1008112" cy="10081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322482"/>
            <a:ext cx="1736725" cy="197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581128"/>
            <a:ext cx="2157413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445224"/>
            <a:ext cx="152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293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Calcium en fosfor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74320" indent="-274320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nl-NL" sz="1800" dirty="0"/>
              <a:t>Calcium = Opbouw van skelet</a:t>
            </a:r>
          </a:p>
          <a:p>
            <a:pPr marL="274320" indent="-274320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nl-NL" sz="1800" dirty="0"/>
              <a:t>Fosfor = overdracht van energie en hoort samen met calcium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02267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Koper en ijzer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altLang="nl-NL" dirty="0"/>
              <a:t>Vervoer zuurstof in rode bloedcellen.</a:t>
            </a:r>
          </a:p>
          <a:p>
            <a:r>
              <a:rPr lang="nl-NL" altLang="nl-NL" dirty="0"/>
              <a:t>Koper wordt opgeslagen in de lever.</a:t>
            </a:r>
          </a:p>
          <a:p>
            <a:r>
              <a:rPr lang="nl-NL" altLang="nl-NL" dirty="0" err="1"/>
              <a:t>Ijzer</a:t>
            </a:r>
            <a:r>
              <a:rPr lang="nl-NL" altLang="nl-NL" dirty="0"/>
              <a:t> voorkomt en behandeld bloedarmoede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025196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Magnesium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altLang="nl-NL" dirty="0"/>
              <a:t>Bevordert opname calcium</a:t>
            </a:r>
          </a:p>
          <a:p>
            <a:r>
              <a:rPr lang="nl-NL" altLang="nl-NL" dirty="0"/>
              <a:t>Zenuwimpulsen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75508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09600" y="188640"/>
            <a:ext cx="7924800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>
                <a:solidFill>
                  <a:srgbClr val="7030A0"/>
                </a:solidFill>
              </a:rPr>
              <a:t>Overige stoffen:</a:t>
            </a:r>
          </a:p>
          <a:p>
            <a:pPr lvl="0">
              <a:lnSpc>
                <a:spcPct val="150000"/>
              </a:lnSpc>
            </a:pPr>
            <a:r>
              <a:rPr lang="nl-NL" sz="2800" dirty="0" smtClean="0"/>
              <a:t>Kleurstoffen: geven </a:t>
            </a:r>
            <a:r>
              <a:rPr lang="nl-NL" sz="2800" dirty="0"/>
              <a:t>voer aantrekkelijke </a:t>
            </a:r>
            <a:r>
              <a:rPr lang="nl-NL" sz="2800" dirty="0" smtClean="0"/>
              <a:t>kleur</a:t>
            </a:r>
            <a:endParaRPr lang="nl-NL" sz="2800" dirty="0"/>
          </a:p>
          <a:p>
            <a:pPr lvl="0">
              <a:lnSpc>
                <a:spcPct val="150000"/>
              </a:lnSpc>
            </a:pPr>
            <a:r>
              <a:rPr lang="nl-NL" sz="2800" dirty="0" smtClean="0"/>
              <a:t>Smaakstoffen: laten </a:t>
            </a:r>
            <a:r>
              <a:rPr lang="nl-NL" sz="2800" dirty="0"/>
              <a:t>voer lekkerder  smaken</a:t>
            </a:r>
          </a:p>
          <a:p>
            <a:pPr lvl="0">
              <a:lnSpc>
                <a:spcPct val="150000"/>
              </a:lnSpc>
            </a:pPr>
            <a:r>
              <a:rPr lang="nl-NL" sz="2800" dirty="0" smtClean="0"/>
              <a:t>Geurstoffen: hierdoor </a:t>
            </a:r>
            <a:r>
              <a:rPr lang="nl-NL" sz="2800" dirty="0"/>
              <a:t>ruikt het voer lekkerder</a:t>
            </a:r>
          </a:p>
          <a:p>
            <a:pPr lvl="0">
              <a:lnSpc>
                <a:spcPct val="150000"/>
              </a:lnSpc>
            </a:pPr>
            <a:r>
              <a:rPr lang="nl-NL" sz="2800" dirty="0" smtClean="0"/>
              <a:t>Conserveringsmiddelen: voer </a:t>
            </a:r>
            <a:r>
              <a:rPr lang="nl-NL" sz="2800" dirty="0"/>
              <a:t>blijft langer houdbaar</a:t>
            </a:r>
          </a:p>
          <a:p>
            <a:pPr lvl="0">
              <a:lnSpc>
                <a:spcPct val="150000"/>
              </a:lnSpc>
            </a:pPr>
            <a:r>
              <a:rPr lang="nl-NL" sz="2800" dirty="0" smtClean="0"/>
              <a:t>Antibiotica: werkt ziekte remmend/voorkomend</a:t>
            </a:r>
            <a:endParaRPr lang="nl-NL" sz="2800" dirty="0"/>
          </a:p>
          <a:p>
            <a:pPr lvl="0">
              <a:lnSpc>
                <a:spcPct val="150000"/>
              </a:lnSpc>
            </a:pPr>
            <a:r>
              <a:rPr lang="nl-NL" sz="2800" dirty="0" smtClean="0"/>
              <a:t>Bindmiddelen: maakt </a:t>
            </a:r>
            <a:r>
              <a:rPr lang="nl-NL" sz="2800" dirty="0"/>
              <a:t>voer dikker</a:t>
            </a:r>
          </a:p>
          <a:p>
            <a:pPr lvl="0">
              <a:lnSpc>
                <a:spcPct val="150000"/>
              </a:lnSpc>
            </a:pPr>
            <a:r>
              <a:rPr lang="nl-NL" sz="2800" dirty="0" smtClean="0"/>
              <a:t>Hormonen: laten </a:t>
            </a:r>
            <a:r>
              <a:rPr lang="nl-NL" sz="2800" dirty="0"/>
              <a:t>dieren sneller groeien</a:t>
            </a:r>
            <a:r>
              <a:rPr lang="nl-NL" sz="2800" u="sng" dirty="0"/>
              <a:t>=verboden!</a:t>
            </a:r>
            <a:endParaRPr lang="nl-NL" sz="28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894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09600" y="404664"/>
            <a:ext cx="7924800" cy="53103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2800" u="sng" dirty="0">
                <a:solidFill>
                  <a:srgbClr val="FF0000"/>
                </a:solidFill>
              </a:rPr>
              <a:t>Brandstoffen</a:t>
            </a:r>
            <a:r>
              <a:rPr lang="nl-NL" sz="2800" u="sng" dirty="0"/>
              <a:t> </a:t>
            </a:r>
            <a:endParaRPr lang="nl-NL" sz="2800" dirty="0"/>
          </a:p>
          <a:p>
            <a:r>
              <a:rPr lang="nl-NL" sz="2800" dirty="0"/>
              <a:t>Als iets energie kost (</a:t>
            </a:r>
            <a:r>
              <a:rPr lang="nl-NL" sz="2800" dirty="0">
                <a:solidFill>
                  <a:srgbClr val="FF0000"/>
                </a:solidFill>
              </a:rPr>
              <a:t>bewegen, groeien</a:t>
            </a:r>
            <a:r>
              <a:rPr lang="nl-NL" sz="2800" dirty="0"/>
              <a:t> </a:t>
            </a:r>
            <a:r>
              <a:rPr lang="nl-NL" sz="2800" dirty="0" err="1"/>
              <a:t>enz</a:t>
            </a:r>
            <a:r>
              <a:rPr lang="nl-NL" sz="2800" dirty="0"/>
              <a:t>) is daar brandstof voor nodig.</a:t>
            </a:r>
          </a:p>
          <a:p>
            <a:r>
              <a:rPr lang="nl-NL" sz="2800" dirty="0">
                <a:solidFill>
                  <a:srgbClr val="FF0000"/>
                </a:solidFill>
              </a:rPr>
              <a:t>Koolhydraten en vetten </a:t>
            </a:r>
            <a:r>
              <a:rPr lang="nl-NL" sz="2800" dirty="0"/>
              <a:t>zijn brandstoffen. Vetten geven ook </a:t>
            </a:r>
            <a:r>
              <a:rPr lang="nl-NL" sz="2800" dirty="0">
                <a:solidFill>
                  <a:srgbClr val="FF0000"/>
                </a:solidFill>
              </a:rPr>
              <a:t>smaak</a:t>
            </a:r>
            <a:r>
              <a:rPr lang="nl-NL" sz="2800" dirty="0"/>
              <a:t> aan voeding.</a:t>
            </a:r>
          </a:p>
          <a:p>
            <a:r>
              <a:rPr lang="nl-NL" sz="2800" dirty="0"/>
              <a:t>De hoeveelheid energie die door brandstoffen (koolhydraten en vetten) wordt geleverd, druk je uit in </a:t>
            </a:r>
            <a:r>
              <a:rPr lang="nl-NL" sz="2800" u="sng" dirty="0">
                <a:solidFill>
                  <a:srgbClr val="FF0000"/>
                </a:solidFill>
              </a:rPr>
              <a:t>kilojoule</a:t>
            </a:r>
            <a:r>
              <a:rPr lang="nl-NL" sz="2800" dirty="0">
                <a:solidFill>
                  <a:srgbClr val="FF0000"/>
                </a:solidFill>
              </a:rPr>
              <a:t> of </a:t>
            </a:r>
            <a:r>
              <a:rPr lang="nl-NL" sz="2800" u="sng" dirty="0">
                <a:solidFill>
                  <a:srgbClr val="FF0000"/>
                </a:solidFill>
              </a:rPr>
              <a:t>VEM</a:t>
            </a:r>
            <a:r>
              <a:rPr lang="nl-NL" sz="2800" dirty="0"/>
              <a:t>.</a:t>
            </a:r>
          </a:p>
          <a:p>
            <a:endParaRPr lang="nl-NL" sz="2800" dirty="0"/>
          </a:p>
          <a:p>
            <a:r>
              <a:rPr lang="nl-NL" sz="2800" dirty="0"/>
              <a:t>Dieren hebben vetopslag nodig voor de trek of bescherming tegen kou.</a:t>
            </a:r>
          </a:p>
          <a:p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88640"/>
            <a:ext cx="8969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575" y="5445224"/>
            <a:ext cx="2993901" cy="1194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909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altLang="nl-NL" sz="2800" dirty="0" smtClean="0"/>
              <a:t>Zeer belangrijk (</a:t>
            </a:r>
            <a:r>
              <a:rPr lang="nl-NL" altLang="nl-NL" sz="2800" smtClean="0"/>
              <a:t>70 tot 80 %)</a:t>
            </a:r>
          </a:p>
          <a:p>
            <a:r>
              <a:rPr lang="nl-NL" altLang="nl-NL" sz="2800" dirty="0" smtClean="0"/>
              <a:t>Soms </a:t>
            </a:r>
            <a:r>
              <a:rPr lang="nl-NL" altLang="nl-NL" sz="2800" dirty="0"/>
              <a:t>meer nodig dan normaal</a:t>
            </a:r>
          </a:p>
          <a:p>
            <a:pPr lvl="1"/>
            <a:r>
              <a:rPr lang="nl-NL" altLang="nl-NL" sz="2400" dirty="0"/>
              <a:t>Verhoogde omgevingstemperatuur</a:t>
            </a:r>
          </a:p>
          <a:p>
            <a:pPr lvl="1"/>
            <a:r>
              <a:rPr lang="nl-NL" altLang="nl-NL" sz="2400" dirty="0"/>
              <a:t>Lactatie</a:t>
            </a:r>
          </a:p>
          <a:p>
            <a:pPr lvl="1"/>
            <a:r>
              <a:rPr lang="nl-NL" altLang="nl-NL" sz="2400" dirty="0"/>
              <a:t>Verhoogde lichaamstemperatuur</a:t>
            </a:r>
          </a:p>
          <a:p>
            <a:pPr lvl="1"/>
            <a:r>
              <a:rPr lang="nl-NL" altLang="nl-NL" sz="2400" dirty="0"/>
              <a:t>Polyurie (verhoogde urineproductie)</a:t>
            </a:r>
          </a:p>
          <a:p>
            <a:pPr lvl="1"/>
            <a:r>
              <a:rPr lang="nl-NL" altLang="nl-NL" sz="2400" dirty="0"/>
              <a:t>Diarree</a:t>
            </a:r>
          </a:p>
          <a:p>
            <a:pPr lvl="1"/>
            <a:r>
              <a:rPr lang="nl-NL" altLang="nl-NL" sz="2400" dirty="0"/>
              <a:t>Braken</a:t>
            </a:r>
          </a:p>
          <a:p>
            <a:pPr lvl="1"/>
            <a:r>
              <a:rPr lang="nl-NL" altLang="nl-NL" sz="2400" dirty="0"/>
              <a:t>Ernstige bloedingen</a:t>
            </a:r>
          </a:p>
          <a:p>
            <a:endParaRPr lang="nl-NL" dirty="0"/>
          </a:p>
        </p:txBody>
      </p:sp>
      <p:pic>
        <p:nvPicPr>
          <p:cNvPr id="4" name="Picture 2" descr="http://zweefmakreel.web-log.nl/photos/uncategorized/wa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8184" y="3355975"/>
            <a:ext cx="2506663" cy="2541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8021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09600" y="764704"/>
            <a:ext cx="7924800" cy="4950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 smtClean="0">
                <a:solidFill>
                  <a:srgbClr val="FFFF00"/>
                </a:solidFill>
              </a:rPr>
              <a:t>Vezelstoffen</a:t>
            </a:r>
          </a:p>
          <a:p>
            <a:pPr lvl="1"/>
            <a:r>
              <a:rPr lang="nl-NL" sz="2800" dirty="0" smtClean="0"/>
              <a:t>Horen bij de koolhydraten.</a:t>
            </a:r>
          </a:p>
          <a:p>
            <a:pPr lvl="1"/>
            <a:r>
              <a:rPr lang="nl-NL" sz="2800" dirty="0" smtClean="0"/>
              <a:t>Zitten in </a:t>
            </a:r>
            <a:r>
              <a:rPr lang="nl-NL" sz="2800" dirty="0" smtClean="0">
                <a:solidFill>
                  <a:srgbClr val="FFFF00"/>
                </a:solidFill>
              </a:rPr>
              <a:t>plantaardig</a:t>
            </a:r>
            <a:r>
              <a:rPr lang="nl-NL" sz="2800" dirty="0" smtClean="0"/>
              <a:t> voedsel.</a:t>
            </a:r>
          </a:p>
          <a:p>
            <a:pPr lvl="1"/>
            <a:r>
              <a:rPr lang="nl-NL" sz="2800" dirty="0" smtClean="0"/>
              <a:t>Mensen hebben ze nodig voor goede werking darmen..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2222797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09600" y="404664"/>
            <a:ext cx="7924800" cy="53103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u="sng" dirty="0">
                <a:solidFill>
                  <a:srgbClr val="92D050"/>
                </a:solidFill>
              </a:rPr>
              <a:t>Beschermende stoffen</a:t>
            </a:r>
            <a:endParaRPr lang="nl-NL" sz="2800" dirty="0">
              <a:solidFill>
                <a:srgbClr val="92D050"/>
              </a:solidFill>
            </a:endParaRPr>
          </a:p>
          <a:p>
            <a:r>
              <a:rPr lang="nl-NL" sz="2800" dirty="0"/>
              <a:t>Worden gebruikt om </a:t>
            </a:r>
            <a:r>
              <a:rPr lang="nl-NL" sz="2800" dirty="0">
                <a:solidFill>
                  <a:srgbClr val="92D050"/>
                </a:solidFill>
              </a:rPr>
              <a:t>processen in het lichaam</a:t>
            </a:r>
            <a:r>
              <a:rPr lang="nl-NL" sz="2800" dirty="0"/>
              <a:t> goed te laten verlopen.</a:t>
            </a:r>
          </a:p>
          <a:p>
            <a:pPr lvl="1"/>
            <a:r>
              <a:rPr lang="nl-NL" sz="2800" dirty="0"/>
              <a:t>Vitamine A, D, E, K zijn in vet oplosbaar</a:t>
            </a:r>
          </a:p>
          <a:p>
            <a:pPr lvl="1"/>
            <a:r>
              <a:rPr lang="nl-NL" sz="2800" dirty="0"/>
              <a:t>Overige vitamines in water.</a:t>
            </a:r>
          </a:p>
          <a:p>
            <a:endParaRPr lang="nl-NL" sz="2800" dirty="0"/>
          </a:p>
          <a:p>
            <a:r>
              <a:rPr lang="nl-NL" sz="2800" dirty="0"/>
              <a:t>Ene vitamine wordt meer gebruikt dan andere. Ene vitamine kan het dier </a:t>
            </a:r>
            <a:r>
              <a:rPr lang="nl-NL" sz="2800" dirty="0">
                <a:solidFill>
                  <a:srgbClr val="92D050"/>
                </a:solidFill>
              </a:rPr>
              <a:t>zelf aanmaken</a:t>
            </a:r>
            <a:r>
              <a:rPr lang="nl-NL" sz="2800" dirty="0"/>
              <a:t>, een </a:t>
            </a:r>
            <a:r>
              <a:rPr lang="nl-NL" sz="2800" dirty="0">
                <a:solidFill>
                  <a:srgbClr val="92D050"/>
                </a:solidFill>
              </a:rPr>
              <a:t>andere weer niet</a:t>
            </a:r>
            <a:r>
              <a:rPr lang="nl-NL" sz="2800" dirty="0"/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44824"/>
            <a:ext cx="88423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113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Vitaminen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altLang="nl-NL" sz="1800" dirty="0"/>
              <a:t>Complexe organische verbinden </a:t>
            </a:r>
            <a:r>
              <a:rPr lang="nl-NL" altLang="nl-NL" sz="1600" dirty="0"/>
              <a:t>(dus natuurlijk)</a:t>
            </a:r>
            <a:endParaRPr lang="nl-NL" altLang="nl-NL" sz="1800" dirty="0"/>
          </a:p>
          <a:p>
            <a:r>
              <a:rPr lang="nl-NL" altLang="nl-NL" sz="1800" dirty="0"/>
              <a:t>Vitaminen zijn opgedeeld in 2 groepen: de in vet oplosbare (A,D,E,K) en de in water oplosbare vitaminen (B en C)</a:t>
            </a:r>
          </a:p>
          <a:p>
            <a:r>
              <a:rPr lang="nl-NL" altLang="nl-NL" sz="1800" dirty="0"/>
              <a:t>Meerdere functies</a:t>
            </a:r>
          </a:p>
          <a:p>
            <a:r>
              <a:rPr lang="nl-NL" altLang="nl-NL" sz="1800" dirty="0"/>
              <a:t>Bij een overmatige inname kunnen de in vet oplosbare vitamines zich gaan stapelen en zo giftig worden.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21584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24" y="296655"/>
            <a:ext cx="8008076" cy="6083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3905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None/>
            </a:pPr>
            <a:r>
              <a:rPr lang="nl-NL" altLang="nl-NL" sz="1800" b="1" dirty="0"/>
              <a:t>In vet oplosbare vitaminen</a:t>
            </a:r>
          </a:p>
          <a:p>
            <a:pPr>
              <a:lnSpc>
                <a:spcPct val="90000"/>
              </a:lnSpc>
            </a:pPr>
            <a:r>
              <a:rPr lang="nl-NL" altLang="nl-NL" sz="1800" dirty="0"/>
              <a:t>Vitamine A = zicht, vernieuwing van de huid</a:t>
            </a:r>
          </a:p>
          <a:p>
            <a:pPr>
              <a:lnSpc>
                <a:spcPct val="90000"/>
              </a:lnSpc>
            </a:pPr>
            <a:r>
              <a:rPr lang="nl-NL" altLang="nl-NL" sz="1800" dirty="0"/>
              <a:t>Vitamine D = stofwisseling van calcium en fosfor</a:t>
            </a:r>
          </a:p>
          <a:p>
            <a:pPr>
              <a:lnSpc>
                <a:spcPct val="90000"/>
              </a:lnSpc>
            </a:pPr>
            <a:r>
              <a:rPr lang="nl-NL" altLang="nl-NL" sz="1800" dirty="0"/>
              <a:t>Vitamine E = bescherming tegen </a:t>
            </a:r>
            <a:r>
              <a:rPr lang="nl-NL" altLang="nl-NL" sz="1800" dirty="0" err="1"/>
              <a:t>celoxidatie</a:t>
            </a:r>
            <a:endParaRPr lang="nl-NL" altLang="nl-NL" sz="1800" dirty="0"/>
          </a:p>
          <a:p>
            <a:pPr>
              <a:lnSpc>
                <a:spcPct val="90000"/>
              </a:lnSpc>
            </a:pPr>
            <a:r>
              <a:rPr lang="nl-NL" altLang="nl-NL" sz="1800" dirty="0"/>
              <a:t>Vitamine K = bloedstolling</a:t>
            </a:r>
          </a:p>
          <a:p>
            <a:pPr>
              <a:lnSpc>
                <a:spcPct val="90000"/>
              </a:lnSpc>
              <a:buNone/>
            </a:pPr>
            <a:r>
              <a:rPr lang="nl-NL" altLang="nl-NL" sz="1800" b="1" dirty="0"/>
              <a:t>In water oplosbare vitaminen</a:t>
            </a:r>
          </a:p>
          <a:p>
            <a:pPr>
              <a:lnSpc>
                <a:spcPct val="90000"/>
              </a:lnSpc>
            </a:pPr>
            <a:r>
              <a:rPr lang="nl-NL" altLang="nl-NL" sz="1800" dirty="0"/>
              <a:t>B1 = zenuwstelsel</a:t>
            </a:r>
          </a:p>
          <a:p>
            <a:pPr>
              <a:lnSpc>
                <a:spcPct val="90000"/>
              </a:lnSpc>
            </a:pPr>
            <a:r>
              <a:rPr lang="nl-NL" altLang="nl-NL" sz="1800" dirty="0"/>
              <a:t>B2 = huid</a:t>
            </a:r>
          </a:p>
          <a:p>
            <a:pPr>
              <a:lnSpc>
                <a:spcPct val="90000"/>
              </a:lnSpc>
            </a:pPr>
            <a:r>
              <a:rPr lang="nl-NL" altLang="nl-NL" sz="1800" dirty="0"/>
              <a:t>B5 = groei, huid</a:t>
            </a:r>
          </a:p>
          <a:p>
            <a:pPr>
              <a:lnSpc>
                <a:spcPct val="90000"/>
              </a:lnSpc>
            </a:pPr>
            <a:r>
              <a:rPr lang="nl-NL" altLang="nl-NL" sz="1800" dirty="0"/>
              <a:t>B6 = </a:t>
            </a:r>
            <a:r>
              <a:rPr lang="nl-NL" altLang="nl-NL" sz="1800" dirty="0" err="1"/>
              <a:t>energiehuisdhouding</a:t>
            </a:r>
            <a:r>
              <a:rPr lang="nl-NL" altLang="nl-NL" sz="1800" dirty="0"/>
              <a:t> van de cellen</a:t>
            </a:r>
          </a:p>
          <a:p>
            <a:pPr>
              <a:lnSpc>
                <a:spcPct val="90000"/>
              </a:lnSpc>
            </a:pPr>
            <a:r>
              <a:rPr lang="nl-NL" altLang="nl-NL" sz="1800" dirty="0"/>
              <a:t>B12 = vorming van bloedcellen</a:t>
            </a:r>
          </a:p>
          <a:p>
            <a:pPr>
              <a:lnSpc>
                <a:spcPct val="90000"/>
              </a:lnSpc>
            </a:pPr>
            <a:r>
              <a:rPr lang="nl-NL" altLang="nl-NL" sz="1800" dirty="0"/>
              <a:t>H = huid en vacht</a:t>
            </a:r>
          </a:p>
          <a:p>
            <a:pPr>
              <a:lnSpc>
                <a:spcPct val="90000"/>
              </a:lnSpc>
            </a:pPr>
            <a:r>
              <a:rPr lang="nl-NL" altLang="nl-NL" sz="1800" dirty="0"/>
              <a:t>C = antioxidant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49720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09600" y="476672"/>
            <a:ext cx="7924800" cy="52383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>
                <a:solidFill>
                  <a:srgbClr val="FFC000"/>
                </a:solidFill>
              </a:rPr>
              <a:t>Vitamine A:</a:t>
            </a:r>
            <a:r>
              <a:rPr lang="nl-NL" sz="2800" dirty="0"/>
              <a:t>	</a:t>
            </a:r>
            <a:endParaRPr lang="nl-NL" sz="2800" dirty="0" smtClean="0"/>
          </a:p>
          <a:p>
            <a:pPr lvl="1"/>
            <a:r>
              <a:rPr lang="nl-NL" sz="2800" dirty="0" smtClean="0"/>
              <a:t>zorgt </a:t>
            </a:r>
            <a:r>
              <a:rPr lang="nl-NL" sz="2800" dirty="0"/>
              <a:t>voor </a:t>
            </a:r>
            <a:r>
              <a:rPr lang="nl-NL" sz="2800" dirty="0">
                <a:solidFill>
                  <a:srgbClr val="FFC000"/>
                </a:solidFill>
              </a:rPr>
              <a:t>goede weerstand </a:t>
            </a:r>
            <a:r>
              <a:rPr lang="nl-NL" sz="2800" dirty="0"/>
              <a:t>tegen ziekten </a:t>
            </a:r>
            <a:endParaRPr lang="nl-NL" sz="2800" dirty="0" smtClean="0"/>
          </a:p>
          <a:p>
            <a:pPr lvl="1"/>
            <a:r>
              <a:rPr lang="nl-NL" sz="2800" dirty="0" smtClean="0"/>
              <a:t>is </a:t>
            </a:r>
            <a:r>
              <a:rPr lang="nl-NL" sz="2800" dirty="0"/>
              <a:t>onmisbaar voor de </a:t>
            </a:r>
            <a:r>
              <a:rPr lang="nl-NL" sz="2800" dirty="0">
                <a:solidFill>
                  <a:srgbClr val="FFC000"/>
                </a:solidFill>
              </a:rPr>
              <a:t>groei</a:t>
            </a:r>
            <a:r>
              <a:rPr lang="nl-NL" sz="2800" dirty="0" smtClean="0"/>
              <a:t>. Goed voor de ogen en huid.</a:t>
            </a:r>
            <a:endParaRPr lang="nl-NL" sz="2800" dirty="0"/>
          </a:p>
          <a:p>
            <a:pPr lvl="1"/>
            <a:r>
              <a:rPr lang="nl-NL" sz="2800" dirty="0" smtClean="0"/>
              <a:t>kunnen </a:t>
            </a:r>
            <a:r>
              <a:rPr lang="nl-NL" sz="2800" dirty="0"/>
              <a:t>dieren </a:t>
            </a:r>
            <a:r>
              <a:rPr lang="nl-NL" sz="2800" dirty="0">
                <a:solidFill>
                  <a:srgbClr val="FFC000"/>
                </a:solidFill>
              </a:rPr>
              <a:t>zelf uit caroteen maken</a:t>
            </a:r>
            <a:r>
              <a:rPr lang="nl-NL" sz="2800" dirty="0"/>
              <a:t>. Ze hebben bijna nooit een tekort</a:t>
            </a:r>
            <a:r>
              <a:rPr lang="nl-NL" sz="2800" dirty="0" smtClean="0"/>
              <a:t>.</a:t>
            </a:r>
          </a:p>
          <a:p>
            <a:pPr lvl="1"/>
            <a:r>
              <a:rPr lang="nl-NL" altLang="nl-NL" sz="2800" dirty="0"/>
              <a:t>Bij teveel vitamine A remt deze de opname van andere belangrijke vitaminen, E, D en K</a:t>
            </a:r>
          </a:p>
          <a:p>
            <a:pPr lvl="1"/>
            <a:endParaRPr lang="nl-NL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284984"/>
            <a:ext cx="2831911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0618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09600" y="620688"/>
            <a:ext cx="7924800" cy="5094312"/>
          </a:xfrm>
        </p:spPr>
        <p:txBody>
          <a:bodyPr/>
          <a:lstStyle/>
          <a:p>
            <a:pPr marL="0" indent="0">
              <a:buNone/>
            </a:pPr>
            <a:r>
              <a:rPr lang="nl-NL" sz="2800" dirty="0">
                <a:solidFill>
                  <a:srgbClr val="92D050"/>
                </a:solidFill>
              </a:rPr>
              <a:t>Vitamine B:</a:t>
            </a:r>
            <a:r>
              <a:rPr lang="nl-NL" sz="2800" dirty="0"/>
              <a:t>	</a:t>
            </a:r>
            <a:endParaRPr lang="nl-NL" sz="2800" dirty="0" smtClean="0"/>
          </a:p>
          <a:p>
            <a:pPr lvl="1"/>
            <a:r>
              <a:rPr lang="nl-NL" sz="2800" dirty="0" smtClean="0"/>
              <a:t>zorgt </a:t>
            </a:r>
            <a:r>
              <a:rPr lang="nl-NL" sz="2800" dirty="0"/>
              <a:t>voor </a:t>
            </a:r>
            <a:r>
              <a:rPr lang="nl-NL" sz="2800" dirty="0">
                <a:solidFill>
                  <a:srgbClr val="92D050"/>
                </a:solidFill>
              </a:rPr>
              <a:t>goede stofwisseling</a:t>
            </a:r>
            <a:r>
              <a:rPr lang="nl-NL" sz="2800" dirty="0"/>
              <a:t> van koolhydraten, eiwitten en vetten.</a:t>
            </a:r>
          </a:p>
          <a:p>
            <a:pPr lvl="2"/>
            <a:r>
              <a:rPr lang="nl-NL" sz="2800" dirty="0" smtClean="0">
                <a:solidFill>
                  <a:srgbClr val="92D050"/>
                </a:solidFill>
              </a:rPr>
              <a:t>Herkauwers </a:t>
            </a:r>
            <a:r>
              <a:rPr lang="nl-NL" sz="2800" dirty="0">
                <a:solidFill>
                  <a:srgbClr val="92D050"/>
                </a:solidFill>
              </a:rPr>
              <a:t>maken deze zelf</a:t>
            </a:r>
            <a:r>
              <a:rPr lang="nl-NL" sz="2800" dirty="0"/>
              <a:t> aan </a:t>
            </a:r>
            <a:r>
              <a:rPr lang="nl-NL" sz="2800" dirty="0" err="1"/>
              <a:t>mbv</a:t>
            </a:r>
            <a:r>
              <a:rPr lang="nl-NL" sz="2800" dirty="0"/>
              <a:t> </a:t>
            </a:r>
            <a:r>
              <a:rPr lang="nl-NL" sz="2800" dirty="0" err="1"/>
              <a:t>pensflora</a:t>
            </a:r>
            <a:r>
              <a:rPr lang="nl-NL" sz="2800" dirty="0"/>
              <a:t>. Paarden </a:t>
            </a:r>
            <a:r>
              <a:rPr lang="nl-NL" sz="2800" dirty="0" err="1"/>
              <a:t>mbv</a:t>
            </a:r>
            <a:r>
              <a:rPr lang="nl-NL" sz="2800" dirty="0"/>
              <a:t> blinde en dikke darm</a:t>
            </a:r>
          </a:p>
          <a:p>
            <a:pPr lvl="1"/>
            <a:r>
              <a:rPr lang="nl-NL" sz="2800" dirty="0" smtClean="0"/>
              <a:t>Bij </a:t>
            </a:r>
            <a:r>
              <a:rPr lang="nl-NL" sz="2800" dirty="0"/>
              <a:t>een </a:t>
            </a:r>
            <a:r>
              <a:rPr lang="nl-NL" sz="2800" dirty="0">
                <a:solidFill>
                  <a:srgbClr val="92D050"/>
                </a:solidFill>
              </a:rPr>
              <a:t>tekort</a:t>
            </a:r>
            <a:r>
              <a:rPr lang="nl-NL" sz="2800" dirty="0"/>
              <a:t> ontstaat </a:t>
            </a:r>
            <a:r>
              <a:rPr lang="nl-NL" sz="2800" dirty="0">
                <a:solidFill>
                  <a:srgbClr val="92D050"/>
                </a:solidFill>
              </a:rPr>
              <a:t>bloedarmoede, slechte eetlust, huidontstekingen</a:t>
            </a:r>
            <a:r>
              <a:rPr lang="nl-NL" sz="2800" dirty="0"/>
              <a:t> .</a:t>
            </a:r>
          </a:p>
          <a:p>
            <a:endParaRPr lang="nl-N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887936"/>
            <a:ext cx="3086477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11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162</TotalTime>
  <Words>513</Words>
  <Application>Microsoft Office PowerPoint</Application>
  <PresentationFormat>Diavoorstelling (4:3)</PresentationFormat>
  <Paragraphs>105</Paragraphs>
  <Slides>20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5" baseType="lpstr">
      <vt:lpstr>Arial</vt:lpstr>
      <vt:lpstr>Arial Narrow</vt:lpstr>
      <vt:lpstr>Wingdings</vt:lpstr>
      <vt:lpstr>Wingdings 2</vt:lpstr>
      <vt:lpstr>Horizon</vt:lpstr>
      <vt:lpstr>Voedingsstoffen</vt:lpstr>
      <vt:lpstr>PowerPoint-presentatie</vt:lpstr>
      <vt:lpstr>PowerPoint-presentatie</vt:lpstr>
      <vt:lpstr>PowerPoint-presentatie</vt:lpstr>
      <vt:lpstr>Vitaminen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Mineralen</vt:lpstr>
      <vt:lpstr>PowerPoint-presentatie</vt:lpstr>
      <vt:lpstr>Calcium en fosfor</vt:lpstr>
      <vt:lpstr>Koper en ijzer</vt:lpstr>
      <vt:lpstr>Magnesium</vt:lpstr>
      <vt:lpstr>PowerPoint-presentatie</vt:lpstr>
      <vt:lpstr>Water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Hoofdstuk 2 Voeding</dc:title>
  <dc:creator>CE Steggink</dc:creator>
  <cp:lastModifiedBy>Nikki Pots</cp:lastModifiedBy>
  <cp:revision>24</cp:revision>
  <dcterms:created xsi:type="dcterms:W3CDTF">2015-10-05T18:31:49Z</dcterms:created>
  <dcterms:modified xsi:type="dcterms:W3CDTF">2017-09-15T10:36:34Z</dcterms:modified>
</cp:coreProperties>
</file>